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9" r:id="rId2"/>
  </p:sldMasterIdLst>
  <p:notesMasterIdLst>
    <p:notesMasterId r:id="rId17"/>
  </p:notesMasterIdLst>
  <p:handoutMasterIdLst>
    <p:handoutMasterId r:id="rId18"/>
  </p:handoutMasterIdLst>
  <p:sldIdLst>
    <p:sldId id="301" r:id="rId3"/>
    <p:sldId id="302" r:id="rId4"/>
    <p:sldId id="303" r:id="rId5"/>
    <p:sldId id="304" r:id="rId6"/>
    <p:sldId id="305" r:id="rId7"/>
    <p:sldId id="306" r:id="rId8"/>
    <p:sldId id="307" r:id="rId9"/>
    <p:sldId id="308" r:id="rId10"/>
    <p:sldId id="311" r:id="rId11"/>
    <p:sldId id="312" r:id="rId12"/>
    <p:sldId id="313" r:id="rId13"/>
    <p:sldId id="309" r:id="rId14"/>
    <p:sldId id="310" r:id="rId15"/>
    <p:sldId id="314" r:id="rId16"/>
  </p:sldIdLst>
  <p:sldSz cx="9144000" cy="5143500" type="screen16x9"/>
  <p:notesSz cx="6718300" cy="9867900"/>
  <p:embeddedFontLst>
    <p:embeddedFont>
      <p:font typeface="宋体" panose="02010600030101010101" pitchFamily="2" charset="-122"/>
      <p:regular r:id="rId19"/>
    </p:embeddedFont>
    <p:embeddedFont>
      <p:font typeface="AngsanaUPC" panose="02020603050405020304" pitchFamily="18" charset="-34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Effra Light" panose="020B0604020202020204" charset="0"/>
      <p:regular r:id="rId28"/>
      <p:italic r:id="rId29"/>
    </p:embeddedFont>
    <p:embeddedFont>
      <p:font typeface="Effra Bold" panose="020B0604020202020204" charset="0"/>
      <p:bold r:id="rId30"/>
    </p:embeddedFont>
    <p:embeddedFont>
      <p:font typeface="Cambria Math" panose="02040503050406030204" pitchFamily="18" charset="0"/>
      <p:regular r:id="rId31"/>
    </p:embeddedFont>
    <p:embeddedFont>
      <p:font typeface="Calibri Light" panose="020F0302020204030204" pitchFamily="34" charset="0"/>
      <p:regular r:id="rId32"/>
      <p:italic r:id="rId33"/>
    </p:embeddedFont>
    <p:embeddedFont>
      <p:font typeface="Effra" panose="020B0604020202020204" charset="0"/>
      <p:regular r:id="rId34"/>
      <p:bold r:id="rId35"/>
      <p:italic r:id="rId36"/>
      <p:boldItalic r:id="rId37"/>
    </p:embeddedFont>
  </p:embeddedFontLst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2"/>
        </a:solidFill>
        <a:latin typeface="Effra" panose="020B060402020202020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2"/>
        </a:solidFill>
        <a:latin typeface="Effra" panose="020B060402020202020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2"/>
        </a:solidFill>
        <a:latin typeface="Effra" panose="020B060402020202020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2"/>
        </a:solidFill>
        <a:latin typeface="Effra" panose="020B060402020202020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2"/>
        </a:solidFill>
        <a:latin typeface="Effra" panose="020B060402020202020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2"/>
        </a:solidFill>
        <a:latin typeface="Effra" panose="020B060402020202020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2"/>
        </a:solidFill>
        <a:latin typeface="Effra" panose="020B060402020202020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2"/>
        </a:solidFill>
        <a:latin typeface="Effra" panose="020B060402020202020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2"/>
        </a:solidFill>
        <a:latin typeface="Effra" panose="020B060402020202020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1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99A1"/>
    <a:srgbClr val="BF0071"/>
    <a:srgbClr val="7EAF35"/>
    <a:srgbClr val="F3F3F3"/>
    <a:srgbClr val="F0F0F0"/>
    <a:srgbClr val="EEEEEE"/>
    <a:srgbClr val="FDFDF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 autoAdjust="0"/>
    <p:restoredTop sz="95990" autoAdjust="0"/>
  </p:normalViewPr>
  <p:slideViewPr>
    <p:cSldViewPr>
      <p:cViewPr varScale="1">
        <p:scale>
          <a:sx n="96" d="100"/>
          <a:sy n="96" d="100"/>
        </p:scale>
        <p:origin x="744" y="40"/>
      </p:cViewPr>
      <p:guideLst>
        <p:guide orient="horz" pos="1620"/>
        <p:guide pos="2880"/>
      </p:guideLst>
    </p:cSldViewPr>
  </p:slideViewPr>
  <p:notesTextViewPr>
    <p:cViewPr>
      <p:scale>
        <a:sx n="75" d="100"/>
        <a:sy n="75" d="100"/>
      </p:scale>
      <p:origin x="0" y="0"/>
    </p:cViewPr>
  </p:notesTextViewPr>
  <p:notesViewPr>
    <p:cSldViewPr>
      <p:cViewPr varScale="1">
        <p:scale>
          <a:sx n="113" d="100"/>
          <a:sy n="113" d="100"/>
        </p:scale>
        <p:origin x="-1326" y="-102"/>
      </p:cViewPr>
      <p:guideLst>
        <p:guide orient="horz" pos="3108"/>
        <p:guide pos="211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ctr" anchorCtr="0" compatLnSpc="1"/>
          <a:lstStyle>
            <a:lvl1pPr eaLnBrk="1" hangingPunct="1">
              <a:defRPr sz="1200" dirty="0">
                <a:solidFill>
                  <a:schemeClr val="bg1"/>
                </a:solidFill>
                <a:latin typeface="Effra" panose="020B0603020203020204" pitchFamily="34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59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06825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ctr" anchorCtr="0" compatLnSpc="1"/>
          <a:lstStyle>
            <a:lvl1pPr algn="r" eaLnBrk="1" hangingPunct="1">
              <a:defRPr sz="1200" dirty="0">
                <a:solidFill>
                  <a:schemeClr val="bg1"/>
                </a:solidFill>
                <a:latin typeface="Effra" panose="020B0603020203020204" pitchFamily="34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59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11475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/>
          <a:lstStyle>
            <a:lvl1pPr eaLnBrk="1" hangingPunct="1">
              <a:defRPr sz="1200" dirty="0">
                <a:solidFill>
                  <a:schemeClr val="bg1"/>
                </a:solidFill>
                <a:latin typeface="Effra" panose="020B0603020203020204" pitchFamily="34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459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06825" y="9374188"/>
            <a:ext cx="2911475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/>
          <a:lstStyle>
            <a:lvl1pPr algn="r" eaLnBrk="1" hangingPunct="1">
              <a:defRPr sz="1200">
                <a:solidFill>
                  <a:schemeClr val="bg1"/>
                </a:solidFill>
                <a:latin typeface="Effra" panose="020B0603020203020204" pitchFamily="34" charset="0"/>
              </a:defRPr>
            </a:lvl1pPr>
          </a:lstStyle>
          <a:p>
            <a:pPr>
              <a:defRPr/>
            </a:pPr>
            <a:fld id="{5C24E9C8-3A95-493E-88C0-5F2296E45E41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/>
          <a:lstStyle>
            <a:lvl1pPr eaLnBrk="1" hangingPunct="1">
              <a:defRPr sz="1200" dirty="0">
                <a:latin typeface="Effra" panose="020B0603020203020204" pitchFamily="34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05238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/>
          <a:lstStyle>
            <a:lvl1pPr algn="r" eaLnBrk="1" hangingPunct="1">
              <a:defRPr sz="1200" dirty="0">
                <a:latin typeface="Effra" panose="020B0603020203020204" pitchFamily="34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235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438" y="739775"/>
            <a:ext cx="657860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1513" y="4687888"/>
            <a:ext cx="5375275" cy="4440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/>
          <a:lstStyle/>
          <a:p>
            <a:pPr lvl="0"/>
            <a:r>
              <a:rPr lang="en-GB" altLang="en-US" noProof="0" dirty="0"/>
              <a:t>Click to edit Master text styles</a:t>
            </a:r>
          </a:p>
          <a:p>
            <a:pPr lvl="1"/>
            <a:r>
              <a:rPr lang="en-GB" altLang="en-US" noProof="0" dirty="0"/>
              <a:t>Second level</a:t>
            </a:r>
          </a:p>
          <a:p>
            <a:pPr lvl="2"/>
            <a:r>
              <a:rPr lang="en-GB" altLang="en-US" noProof="0" dirty="0"/>
              <a:t>Third level</a:t>
            </a:r>
          </a:p>
          <a:p>
            <a:pPr lvl="3"/>
            <a:r>
              <a:rPr lang="en-GB" altLang="en-US" noProof="0" dirty="0"/>
              <a:t>Fourth level</a:t>
            </a:r>
          </a:p>
          <a:p>
            <a:pPr lvl="4"/>
            <a:r>
              <a:rPr lang="en-GB" altLang="en-US" noProof="0" dirty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260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/>
          <a:lstStyle>
            <a:lvl1pPr eaLnBrk="1" hangingPunct="1">
              <a:defRPr sz="1200" dirty="0">
                <a:latin typeface="Effra" panose="020B0603020203020204" pitchFamily="34" charset="0"/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05238" y="937260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/>
          <a:lstStyle>
            <a:lvl1pPr algn="r" eaLnBrk="1" hangingPunct="1">
              <a:defRPr sz="1200" smtClean="0">
                <a:latin typeface="Effra" panose="020B0603020203020204" pitchFamily="34" charset="0"/>
              </a:defRPr>
            </a:lvl1pPr>
          </a:lstStyle>
          <a:p>
            <a:pPr>
              <a:defRPr/>
            </a:pPr>
            <a:fld id="{11552EB4-1397-4A19-91D2-50C32A30D6E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26627" name="Text Placeholder 2"/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en-US" altLang="en-GB" dirty="0">
              <a:latin typeface="Effra" panose="020B0604020202020204" charset="0"/>
            </a:endParaRPr>
          </a:p>
        </p:txBody>
      </p:sp>
      <p:sp>
        <p:nvSpPr>
          <p:cNvPr id="26628" name="Slide Number Placeholder 3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>
            <a:lvl1pPr>
              <a:defRPr sz="2000">
                <a:solidFill>
                  <a:schemeClr val="tx2"/>
                </a:solidFill>
                <a:latin typeface="Effra" panose="020B0604020202020204" charset="0"/>
              </a:defRPr>
            </a:lvl1pPr>
            <a:lvl2pPr marL="742950" indent="-285750">
              <a:defRPr sz="2000">
                <a:solidFill>
                  <a:schemeClr val="tx2"/>
                </a:solidFill>
                <a:latin typeface="Effra" panose="020B0604020202020204" charset="0"/>
              </a:defRPr>
            </a:lvl2pPr>
            <a:lvl3pPr marL="11430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3pPr>
            <a:lvl4pPr marL="16002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4pPr>
            <a:lvl5pPr marL="20574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9pPr>
          </a:lstStyle>
          <a:p>
            <a:fld id="{2AEB3F89-B50F-43D5-B70E-0B823D2B0839}" type="slidenum">
              <a:rPr lang="en-US" altLang="en-US" sz="1200">
                <a:latin typeface="Arial" panose="020B0604020202020204" pitchFamily="34" charset="0"/>
                <a:ea typeface="宋体" panose="02010600030101010101" pitchFamily="2" charset="-122"/>
              </a:rPr>
              <a:pPr/>
              <a:t>1</a:t>
            </a:fld>
            <a:endParaRPr lang="en-US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0843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Status is implied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552EB4-1397-4A19-91D2-50C32A30D6EE}" type="slidenum">
              <a:rPr lang="en-GB" altLang="en-US" smtClean="0"/>
              <a:pPr>
                <a:defRPr/>
              </a:pPr>
              <a:t>5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460094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424800" y="1660500"/>
            <a:ext cx="3888000" cy="3240000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581327" y="1660500"/>
            <a:ext cx="3888000" cy="3240000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2A8D3C-306F-42F2-BFD0-7BDAA9A2E94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8824349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Image and subtitle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5" name="Picture 53" descr="Device-black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0" descr="Device-wine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5" descr="Device-white"/>
          <p:cNvPicPr>
            <a:picLocks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4248153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51520" y="4339402"/>
            <a:ext cx="8568952" cy="716624"/>
          </a:xfrm>
        </p:spPr>
        <p:txBody>
          <a:bodyPr wrap="square" anchor="t"/>
          <a:lstStyle>
            <a:lvl1pPr>
              <a:lnSpc>
                <a:spcPct val="8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09E884D-34DE-4261-8EE9-C65F8F0EDA3F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4921581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Image and subtitle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5" name="Picture 53" descr="Device-black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0" descr="Device-wine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5" descr="Device-white"/>
          <p:cNvPicPr>
            <a:picLocks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4248153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51520" y="4339402"/>
            <a:ext cx="8568952" cy="716624"/>
          </a:xfrm>
        </p:spPr>
        <p:txBody>
          <a:bodyPr wrap="square" anchor="t"/>
          <a:lstStyle>
            <a:lvl1pPr>
              <a:lnSpc>
                <a:spcPct val="80000"/>
              </a:lnSpc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C1EAD16-0DE7-4E08-AD7C-61EF2956CB5F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9010873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Image and subtitl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5" name="Picture 53" descr="Device-black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0" descr="Device-wine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5" descr="Device-white"/>
          <p:cNvPicPr>
            <a:picLocks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4248153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51520" y="4339402"/>
            <a:ext cx="8568952" cy="716624"/>
          </a:xfrm>
        </p:spPr>
        <p:txBody>
          <a:bodyPr wrap="square" anchor="t"/>
          <a:lstStyle>
            <a:lvl1pPr>
              <a:lnSpc>
                <a:spcPct val="80000"/>
              </a:lnSpc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8BF62DA-864E-4564-8F83-14AB00A5C2C1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959143887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Image and sidebar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7" name="Picture 53" descr="Device-black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50" descr="Device-wine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55" descr="Device-white"/>
          <p:cNvPicPr>
            <a:picLocks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2"/>
          <p:cNvSpPr>
            <a:spLocks noChangeArrowheads="1"/>
          </p:cNvSpPr>
          <p:nvPr userDrawn="1"/>
        </p:nvSpPr>
        <p:spPr bwMode="auto">
          <a:xfrm>
            <a:off x="6096000" y="0"/>
            <a:ext cx="3044825" cy="5157788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000">
                <a:solidFill>
                  <a:schemeClr val="tx2"/>
                </a:solidFill>
                <a:latin typeface="Effra" panose="020B0604020202020204" charset="0"/>
              </a:defRPr>
            </a:lvl1pPr>
            <a:lvl2pPr marL="742950" indent="-285750">
              <a:defRPr sz="2000">
                <a:solidFill>
                  <a:schemeClr val="tx2"/>
                </a:solidFill>
                <a:latin typeface="Effra" panose="020B0604020202020204" charset="0"/>
              </a:defRPr>
            </a:lvl2pPr>
            <a:lvl3pPr marL="11430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3pPr>
            <a:lvl4pPr marL="16002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4pPr>
            <a:lvl5pPr marL="20574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9pPr>
          </a:lstStyle>
          <a:p>
            <a:pPr eaLnBrk="1" hangingPunct="1"/>
            <a:endParaRPr lang="en-US" altLang="en-US" sz="2400">
              <a:solidFill>
                <a:schemeClr val="bg1"/>
              </a:solidFill>
            </a:endParaRP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6095769" cy="5158053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249492"/>
            <a:ext cx="2592288" cy="1297608"/>
          </a:xfrm>
        </p:spPr>
        <p:txBody>
          <a:bodyPr wrap="square"/>
          <a:lstStyle>
            <a:lvl1pPr>
              <a:lnSpc>
                <a:spcPct val="8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1660500"/>
            <a:ext cx="2592288" cy="297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FA4F400-B78B-4C9F-B8B5-910222ABFAFD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15428236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Image and sidebar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7" name="Picture 53" descr="Device-black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50" descr="Device-wine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55" descr="Device-white"/>
          <p:cNvPicPr>
            <a:picLocks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2"/>
          <p:cNvSpPr>
            <a:spLocks noChangeArrowheads="1"/>
          </p:cNvSpPr>
          <p:nvPr userDrawn="1"/>
        </p:nvSpPr>
        <p:spPr bwMode="auto">
          <a:xfrm>
            <a:off x="6096000" y="0"/>
            <a:ext cx="3044825" cy="5157788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000">
                <a:solidFill>
                  <a:schemeClr val="tx2"/>
                </a:solidFill>
                <a:latin typeface="Effra" panose="020B0604020202020204" charset="0"/>
              </a:defRPr>
            </a:lvl1pPr>
            <a:lvl2pPr marL="742950" indent="-285750">
              <a:defRPr sz="2000">
                <a:solidFill>
                  <a:schemeClr val="tx2"/>
                </a:solidFill>
                <a:latin typeface="Effra" panose="020B0604020202020204" charset="0"/>
              </a:defRPr>
            </a:lvl2pPr>
            <a:lvl3pPr marL="11430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3pPr>
            <a:lvl4pPr marL="16002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4pPr>
            <a:lvl5pPr marL="20574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9pPr>
          </a:lstStyle>
          <a:p>
            <a:pPr eaLnBrk="1" hangingPunct="1"/>
            <a:endParaRPr lang="en-US" altLang="en-US" sz="2400">
              <a:solidFill>
                <a:schemeClr val="bg1"/>
              </a:solidFill>
            </a:endParaRP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6095769" cy="5158053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249492"/>
            <a:ext cx="2592288" cy="1297608"/>
          </a:xfrm>
        </p:spPr>
        <p:txBody>
          <a:bodyPr wrap="square"/>
          <a:lstStyle>
            <a:lvl1pPr>
              <a:lnSpc>
                <a:spcPct val="8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1660500"/>
            <a:ext cx="2592288" cy="297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D89A73A-1690-4CCF-9603-DF862003FFE0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9927081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Image and sidebar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7" name="Picture 53" descr="Device-black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50" descr="Device-wine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55" descr="Device-white"/>
          <p:cNvPicPr>
            <a:picLocks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2"/>
          <p:cNvSpPr>
            <a:spLocks noChangeArrowheads="1"/>
          </p:cNvSpPr>
          <p:nvPr userDrawn="1"/>
        </p:nvSpPr>
        <p:spPr bwMode="auto">
          <a:xfrm>
            <a:off x="6096000" y="0"/>
            <a:ext cx="3044825" cy="51577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000">
                <a:solidFill>
                  <a:schemeClr val="tx2"/>
                </a:solidFill>
                <a:latin typeface="Effra" panose="020B0604020202020204" charset="0"/>
              </a:defRPr>
            </a:lvl1pPr>
            <a:lvl2pPr marL="742950" indent="-285750">
              <a:defRPr sz="2000">
                <a:solidFill>
                  <a:schemeClr val="tx2"/>
                </a:solidFill>
                <a:latin typeface="Effra" panose="020B0604020202020204" charset="0"/>
              </a:defRPr>
            </a:lvl2pPr>
            <a:lvl3pPr marL="11430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3pPr>
            <a:lvl4pPr marL="16002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4pPr>
            <a:lvl5pPr marL="20574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9pPr>
          </a:lstStyle>
          <a:p>
            <a:pPr eaLnBrk="1" hangingPunct="1"/>
            <a:endParaRPr lang="en-US" altLang="en-US" sz="2400">
              <a:solidFill>
                <a:schemeClr val="bg1"/>
              </a:solidFill>
            </a:endParaRP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6095769" cy="5158053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249492"/>
            <a:ext cx="2592288" cy="1297608"/>
          </a:xfrm>
        </p:spPr>
        <p:txBody>
          <a:bodyPr wrap="square"/>
          <a:lstStyle>
            <a:lvl1pPr>
              <a:lnSpc>
                <a:spcPct val="80000"/>
              </a:lnSpc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1660500"/>
            <a:ext cx="2592288" cy="2970000"/>
          </a:xfrm>
        </p:spPr>
        <p:txBody>
          <a:bodyPr/>
          <a:lstStyle>
            <a:lvl1pPr marL="179705" marR="0" indent="-17970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anose="02080604020202020204" charset="0"/>
              <a:buChar char="•"/>
              <a:defRPr>
                <a:solidFill>
                  <a:schemeClr val="tx2"/>
                </a:solidFill>
              </a:defRPr>
            </a:lvl1pPr>
            <a:lvl2pPr marL="539750" marR="0" indent="-17970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3656A"/>
              </a:buClr>
              <a:buSzTx/>
              <a:buFont typeface="Effra" panose="020B0603020203020204" pitchFamily="34" charset="0"/>
              <a:buChar char="•"/>
              <a:defRPr>
                <a:solidFill>
                  <a:schemeClr val="tx2"/>
                </a:solidFill>
              </a:defRPr>
            </a:lvl2pPr>
            <a:lvl3pPr marL="899795" marR="0" indent="-17970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•"/>
              <a:defRPr>
                <a:solidFill>
                  <a:schemeClr val="tx2"/>
                </a:solidFill>
              </a:defRPr>
            </a:lvl3pPr>
            <a:lvl4pPr marL="1259840" marR="0" indent="-17970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&gt;"/>
              <a:defRPr>
                <a:solidFill>
                  <a:schemeClr val="tx2"/>
                </a:solidFill>
              </a:defRPr>
            </a:lvl4pPr>
            <a:lvl5pPr marL="1619885" marR="0" indent="-179705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-"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3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5FF22A5-BDCE-40F7-8916-DA00A2D3EA0F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382682035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metable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6" name="Picture 53" descr="Device-black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0" descr="Device-wine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5" descr="Device-white"/>
          <p:cNvPicPr>
            <a:picLocks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10" name="Rectangle 13"/>
          <p:cNvSpPr>
            <a:spLocks noChangeArrowheads="1"/>
          </p:cNvSpPr>
          <p:nvPr userDrawn="1"/>
        </p:nvSpPr>
        <p:spPr bwMode="auto">
          <a:xfrm>
            <a:off x="0" y="896938"/>
            <a:ext cx="9144000" cy="424656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000">
                <a:solidFill>
                  <a:schemeClr val="tx2"/>
                </a:solidFill>
                <a:latin typeface="Effra" panose="020B0604020202020204" charset="0"/>
              </a:defRPr>
            </a:lvl1pPr>
            <a:lvl2pPr marL="742950" indent="-285750">
              <a:defRPr sz="2000">
                <a:solidFill>
                  <a:schemeClr val="tx2"/>
                </a:solidFill>
                <a:latin typeface="Effra" panose="020B0604020202020204" charset="0"/>
              </a:defRPr>
            </a:lvl2pPr>
            <a:lvl3pPr marL="11430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3pPr>
            <a:lvl4pPr marL="16002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4pPr>
            <a:lvl5pPr marL="20574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9pPr>
          </a:lstStyle>
          <a:p>
            <a:pPr eaLnBrk="1" hangingPunct="1"/>
            <a:endParaRPr lang="en-US" altLang="en-US" sz="2400">
              <a:solidFill>
                <a:schemeClr val="bg1"/>
              </a:solidFill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51520" y="141480"/>
            <a:ext cx="8568952" cy="716624"/>
          </a:xfrm>
        </p:spPr>
        <p:txBody>
          <a:bodyPr wrap="square"/>
          <a:lstStyle>
            <a:lvl1pPr>
              <a:lnSpc>
                <a:spcPct val="800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113588"/>
            <a:ext cx="8568952" cy="385064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4849186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metable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6" name="Picture 53" descr="Device-black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0" descr="Device-wine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5" descr="Device-white"/>
          <p:cNvPicPr>
            <a:picLocks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10" name="Rectangle 13"/>
          <p:cNvSpPr>
            <a:spLocks noChangeArrowheads="1"/>
          </p:cNvSpPr>
          <p:nvPr userDrawn="1"/>
        </p:nvSpPr>
        <p:spPr bwMode="auto">
          <a:xfrm>
            <a:off x="0" y="896938"/>
            <a:ext cx="9144000" cy="424656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000">
                <a:solidFill>
                  <a:schemeClr val="tx2"/>
                </a:solidFill>
                <a:latin typeface="Effra" panose="020B0604020202020204" charset="0"/>
              </a:defRPr>
            </a:lvl1pPr>
            <a:lvl2pPr marL="742950" indent="-285750">
              <a:defRPr sz="2000">
                <a:solidFill>
                  <a:schemeClr val="tx2"/>
                </a:solidFill>
                <a:latin typeface="Effra" panose="020B0604020202020204" charset="0"/>
              </a:defRPr>
            </a:lvl2pPr>
            <a:lvl3pPr marL="11430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3pPr>
            <a:lvl4pPr marL="16002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4pPr>
            <a:lvl5pPr marL="20574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9pPr>
          </a:lstStyle>
          <a:p>
            <a:pPr eaLnBrk="1" hangingPunct="1"/>
            <a:endParaRPr lang="en-US" altLang="en-US" sz="2400">
              <a:solidFill>
                <a:schemeClr val="bg1"/>
              </a:solidFill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51520" y="141480"/>
            <a:ext cx="8568952" cy="716624"/>
          </a:xfrm>
        </p:spPr>
        <p:txBody>
          <a:bodyPr wrap="square"/>
          <a:lstStyle>
            <a:lvl1pPr>
              <a:lnSpc>
                <a:spcPct val="800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113588"/>
            <a:ext cx="8568952" cy="385064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062224443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metabl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6" name="Picture 53" descr="Device-black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50" descr="Device-wine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5" descr="Device-white"/>
          <p:cNvPicPr>
            <a:picLocks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10" name="Rectangle 13"/>
          <p:cNvSpPr>
            <a:spLocks noChangeArrowheads="1"/>
          </p:cNvSpPr>
          <p:nvPr userDrawn="1"/>
        </p:nvSpPr>
        <p:spPr bwMode="auto">
          <a:xfrm>
            <a:off x="0" y="896938"/>
            <a:ext cx="9144000" cy="424656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000">
                <a:solidFill>
                  <a:schemeClr val="tx2"/>
                </a:solidFill>
                <a:latin typeface="Effra" panose="020B0604020202020204" charset="0"/>
              </a:defRPr>
            </a:lvl1pPr>
            <a:lvl2pPr marL="742950" indent="-285750">
              <a:defRPr sz="2000">
                <a:solidFill>
                  <a:schemeClr val="tx2"/>
                </a:solidFill>
                <a:latin typeface="Effra" panose="020B0604020202020204" charset="0"/>
              </a:defRPr>
            </a:lvl2pPr>
            <a:lvl3pPr marL="11430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3pPr>
            <a:lvl4pPr marL="16002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4pPr>
            <a:lvl5pPr marL="20574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9pPr>
          </a:lstStyle>
          <a:p>
            <a:pPr eaLnBrk="1" hangingPunct="1"/>
            <a:endParaRPr lang="en-US" altLang="en-US" sz="2400">
              <a:solidFill>
                <a:schemeClr val="bg1"/>
              </a:solidFill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51520" y="141480"/>
            <a:ext cx="8568952" cy="716624"/>
          </a:xfrm>
        </p:spPr>
        <p:txBody>
          <a:bodyPr wrap="square"/>
          <a:lstStyle>
            <a:lvl1pPr>
              <a:lnSpc>
                <a:spcPct val="80000"/>
              </a:lnSpc>
              <a:defRPr sz="36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113588"/>
            <a:ext cx="8568952" cy="385064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137290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/>
          <a:lstStyle>
            <a:lvl1pPr algn="ctr">
              <a:defRPr sz="3375"/>
            </a:lvl1pPr>
          </a:lstStyle>
          <a:p>
            <a:r>
              <a:rPr lang="en-US" noProof="1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5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noProof="1"/>
              <a:t>Click to edit Master subtitle style</a:t>
            </a:r>
          </a:p>
        </p:txBody>
      </p:sp>
      <p:sp>
        <p:nvSpPr>
          <p:cNvPr id="4" name="Date Placeholder 1027"/>
          <p:cNvSpPr>
            <a:spLocks noGrp="1"/>
          </p:cNvSpPr>
          <p:nvPr>
            <p:ph type="dt" sz="half" idx="10"/>
          </p:nvPr>
        </p:nvSpPr>
        <p:spPr>
          <a:xfrm>
            <a:off x="457200" y="4684713"/>
            <a:ext cx="2133600" cy="35718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+mn-lt"/>
              </a:defRPr>
            </a:lvl1pPr>
          </a:lstStyle>
          <a:p>
            <a:pPr>
              <a:defRPr/>
            </a:pPr>
            <a:fld id="{CDC63CA9-2863-4C1C-9C8F-58E2FE97848E}" type="datetimeFigureOut">
              <a:rPr lang="en-US" altLang="en-US"/>
              <a:pPr>
                <a:defRPr/>
              </a:pPr>
              <a:t>6/5/2018</a:t>
            </a:fld>
            <a:endParaRPr lang="en-US" altLang="en-US"/>
          </a:p>
        </p:txBody>
      </p:sp>
      <p:sp>
        <p:nvSpPr>
          <p:cNvPr id="5" name="Footer Placeholder 1028"/>
          <p:cNvSpPr>
            <a:spLocks noGrp="1"/>
          </p:cNvSpPr>
          <p:nvPr>
            <p:ph type="ftr" sz="quarter" idx="11"/>
          </p:nvPr>
        </p:nvSpPr>
        <p:spPr>
          <a:xfrm>
            <a:off x="3124200" y="4684713"/>
            <a:ext cx="2895600" cy="35718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3758FB-6AB2-4D3E-8820-9BBA0891808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862617"/>
      </p:ext>
    </p:extLst>
  </p:cSld>
  <p:clrMapOvr>
    <a:masterClrMapping/>
  </p:clrMapOvr>
  <p:transition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/>
              </a:buClr>
              <a:defRPr/>
            </a:lvl1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EEBCD9-9174-4C00-A088-B9BE81ADA03F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623462242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2504" cy="3394472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4296" y="1200151"/>
            <a:ext cx="4032504" cy="3394472"/>
          </a:xfrm>
        </p:spPr>
        <p:txBody>
          <a:bodyPr/>
          <a:lstStyle/>
          <a:p>
            <a:pPr lvl="0"/>
            <a:r>
              <a:rPr lang="en-US" noProof="1"/>
              <a:t>Click to edit Master text styles</a:t>
            </a:r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</a:p>
        </p:txBody>
      </p:sp>
      <p:sp>
        <p:nvSpPr>
          <p:cNvPr id="5" name="Date Placeholder 1027"/>
          <p:cNvSpPr>
            <a:spLocks noGrp="1"/>
          </p:cNvSpPr>
          <p:nvPr>
            <p:ph type="dt" sz="half" idx="10"/>
          </p:nvPr>
        </p:nvSpPr>
        <p:spPr>
          <a:xfrm>
            <a:off x="457200" y="4684713"/>
            <a:ext cx="2133600" cy="35718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+mn-lt"/>
              </a:defRPr>
            </a:lvl1pPr>
          </a:lstStyle>
          <a:p>
            <a:pPr>
              <a:defRPr/>
            </a:pPr>
            <a:fld id="{F1562241-94B9-40D7-87A5-05E5CEEBA2BE}" type="datetimeFigureOut">
              <a:rPr lang="en-US" altLang="en-US"/>
              <a:pPr>
                <a:defRPr/>
              </a:pPr>
              <a:t>6/5/2018</a:t>
            </a:fld>
            <a:endParaRPr lang="en-US" altLang="en-US"/>
          </a:p>
        </p:txBody>
      </p:sp>
      <p:sp>
        <p:nvSpPr>
          <p:cNvPr id="6" name="Footer Placeholder 1028"/>
          <p:cNvSpPr>
            <a:spLocks noGrp="1"/>
          </p:cNvSpPr>
          <p:nvPr>
            <p:ph type="ftr" sz="quarter" idx="11"/>
          </p:nvPr>
        </p:nvSpPr>
        <p:spPr>
          <a:xfrm>
            <a:off x="3124200" y="4684713"/>
            <a:ext cx="2895600" cy="357187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90C0B8-0492-4B7D-B733-53D47FB2A5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089008"/>
      </p:ext>
    </p:extLst>
  </p:cSld>
  <p:clrMapOvr>
    <a:masterClrMapping/>
  </p:clrMapOvr>
  <p:transition>
    <p:fade/>
  </p:transition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96C138-A0C4-4340-B74D-6F0CD4DEC2CD}" type="datetimeFigureOut">
              <a:rPr lang="en-US" altLang="en-US"/>
              <a:pPr>
                <a:defRPr/>
              </a:pPr>
              <a:t>6/5/2018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08E3E1-EDE7-4033-BA08-0F3655193C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74133"/>
      </p:ext>
    </p:extLst>
  </p:cSld>
  <p:clrMapOvr>
    <a:masterClrMapping/>
  </p:clrMapOvr>
  <p:transition>
    <p:fade/>
  </p:transition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75B6EF-FA4B-4EBE-AF6A-7A35928A581D}" type="datetimeFigureOut">
              <a:rPr lang="en-US"/>
              <a:pPr>
                <a:defRPr/>
              </a:pPr>
              <a:t>6/5/2018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35B453-7314-4BBD-9303-11C6BECC4B0D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74593663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FA8456-EFE9-4973-A4DC-8967F112F6FD}" type="datetimeFigureOut">
              <a:rPr lang="en-US"/>
              <a:pPr>
                <a:defRPr/>
              </a:pPr>
              <a:t>6/5/2018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3EA458-A00F-4FCF-A4D2-CE35A1127597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375280021"/>
      </p:ext>
    </p:extLst>
  </p:cSld>
  <p:clrMapOvr>
    <a:masterClrMapping/>
  </p:clrMapOvr>
  <p:transition>
    <p:fade/>
  </p:transition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7432CB-609A-4073-A00A-2C8A7923E480}" type="datetimeFigureOut">
              <a:rPr lang="en-US" altLang="en-US"/>
              <a:pPr>
                <a:defRPr/>
              </a:pPr>
              <a:t>6/5/2018</a:t>
            </a:fld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FBC033-1D56-4E21-9D51-FFCA08BFDC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53037"/>
      </p:ext>
    </p:extLst>
  </p:cSld>
  <p:clrMapOvr>
    <a:masterClrMapping/>
  </p:clrMapOvr>
  <p:transition>
    <p:fade/>
  </p:transition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DF30D0-F1F8-45C1-A1BC-22A99C13BE84}" type="datetimeFigureOut">
              <a:rPr lang="en-US"/>
              <a:pPr>
                <a:defRPr/>
              </a:pPr>
              <a:t>6/5/2018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C9FC41-64C0-445B-B5F6-BF3E976EB4A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543767721"/>
      </p:ext>
    </p:extLst>
  </p:cSld>
  <p:clrMapOvr>
    <a:masterClrMapping/>
  </p:clrMapOvr>
  <p:transition>
    <p:fade/>
  </p:transition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53FA37-56EC-4856-AA87-0FB37638EE1E}" type="datetimeFigureOut">
              <a:rPr lang="en-US"/>
              <a:pPr>
                <a:defRPr/>
              </a:pPr>
              <a:t>6/5/2018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AE04A5-F6AC-43BF-B975-8B278B8ABABB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264515899"/>
      </p:ext>
    </p:extLst>
  </p:cSld>
  <p:clrMapOvr>
    <a:masterClrMapping/>
  </p:clrMapOvr>
  <p:transition>
    <p:fade/>
  </p:transition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6D33F0-C866-49CD-9A8D-87C788497108}" type="datetimeFigureOut">
              <a:rPr lang="en-US"/>
              <a:pPr>
                <a:defRPr/>
              </a:pPr>
              <a:t>6/5/2018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FF0013-1DD6-4175-BFB9-CB285DE9137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620808027"/>
      </p:ext>
    </p:extLst>
  </p:cSld>
  <p:clrMapOvr>
    <a:masterClrMapping/>
  </p:clrMapOvr>
  <p:transition>
    <p:fade/>
  </p:transition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8BC874-228D-4345-BCB2-1B94E993F020}" type="datetimeFigureOut">
              <a:rPr lang="en-US"/>
              <a:pPr>
                <a:defRPr/>
              </a:pPr>
              <a:t>6/5/2018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9B3C0A-43B8-4C34-B1A8-5838DA63F31D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27949907"/>
      </p:ext>
    </p:extLst>
  </p:cSld>
  <p:clrMapOvr>
    <a:masterClrMapping/>
  </p:clrMapOvr>
  <p:transition>
    <p:fade/>
  </p:transition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B99DC9-2CCD-454E-B26E-EDCE3CD1F413}" type="datetimeFigureOut">
              <a:rPr lang="en-US"/>
              <a:pPr>
                <a:defRPr/>
              </a:pPr>
              <a:t>6/5/2018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8F806E-E709-44A5-86CC-0759AFD0503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567261759"/>
      </p:ext>
    </p:extLst>
  </p:cSld>
  <p:clrMapOvr>
    <a:masterClrMapping/>
  </p:clrMapOvr>
  <p:transition>
    <p:fade/>
  </p:transition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tle Slide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7" name="Picture 53" descr="Device-black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0" descr="Device-wine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5" descr="Device-white"/>
          <p:cNvPicPr>
            <a:picLocks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 userDrawn="1"/>
        </p:nvSpPr>
        <p:spPr bwMode="hidden">
          <a:xfrm>
            <a:off x="0" y="3429000"/>
            <a:ext cx="91440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pic>
        <p:nvPicPr>
          <p:cNvPr id="11" name="Picture 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8" t="424" r="7953" b="22234"/>
          <a:stretch>
            <a:fillRect/>
          </a:stretch>
        </p:blipFill>
        <p:spPr bwMode="auto">
          <a:xfrm>
            <a:off x="0" y="1714500"/>
            <a:ext cx="914400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 userDrawn="1"/>
        </p:nvSpPr>
        <p:spPr bwMode="hidden">
          <a:xfrm>
            <a:off x="0" y="0"/>
            <a:ext cx="91440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13" name="TextBox 12"/>
          <p:cNvSpPr txBox="1">
            <a:spLocks noChangeArrowheads="1"/>
          </p:cNvSpPr>
          <p:nvPr userDrawn="1"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solidFill>
                  <a:schemeClr val="bg1"/>
                </a:solidFill>
                <a:latin typeface="Effra Light" pitchFamily="34" charset="0"/>
              </a:rPr>
              <a:t>LIMITLESS </a:t>
            </a:r>
            <a:r>
              <a:rPr lang="en-GB" altLang="en-US" sz="1400" dirty="0">
                <a:solidFill>
                  <a:schemeClr val="bg1"/>
                </a:solidFill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solidFill>
                  <a:schemeClr val="bg1"/>
                </a:solidFill>
                <a:latin typeface="Effra Light" pitchFamily="34" charset="0"/>
              </a:rPr>
              <a:t> | LIMITLESS </a:t>
            </a:r>
            <a:r>
              <a:rPr lang="en-GB" altLang="en-US" sz="1400" dirty="0">
                <a:solidFill>
                  <a:schemeClr val="bg1"/>
                </a:solidFill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solidFill>
                  <a:schemeClr val="bg1"/>
                </a:solidFill>
                <a:latin typeface="Effra Light" pitchFamily="34" charset="0"/>
              </a:rPr>
              <a:t> | LIMITLESS </a:t>
            </a:r>
            <a:r>
              <a:rPr lang="en-GB" altLang="en-US" sz="1400" dirty="0">
                <a:solidFill>
                  <a:schemeClr val="bg1"/>
                </a:solidFill>
                <a:latin typeface="Effra Bold" panose="020B0803020203020204" pitchFamily="34" charset="0"/>
              </a:rPr>
              <a:t>IMPACT</a:t>
            </a:r>
          </a:p>
        </p:txBody>
      </p:sp>
      <p:sp>
        <p:nvSpPr>
          <p:cNvPr id="15" name="TextBox 16"/>
          <p:cNvSpPr txBox="1">
            <a:spLocks noChangeArrowheads="1"/>
          </p:cNvSpPr>
          <p:nvPr userDrawn="1"/>
        </p:nvSpPr>
        <p:spPr bwMode="auto">
          <a:xfrm>
            <a:off x="425450" y="4984750"/>
            <a:ext cx="2016125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 sz="2000">
                <a:solidFill>
                  <a:schemeClr val="tx2"/>
                </a:solidFill>
                <a:latin typeface="Effra" panose="020B0604020202020204" charset="0"/>
              </a:defRPr>
            </a:lvl1pPr>
            <a:lvl2pPr marL="742950" indent="-285750">
              <a:defRPr sz="2000">
                <a:solidFill>
                  <a:schemeClr val="tx2"/>
                </a:solidFill>
                <a:latin typeface="Effra" panose="020B0604020202020204" charset="0"/>
              </a:defRPr>
            </a:lvl2pPr>
            <a:lvl3pPr marL="11430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3pPr>
            <a:lvl4pPr marL="16002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4pPr>
            <a:lvl5pPr marL="2057400" indent="-228600">
              <a:defRPr sz="2000">
                <a:solidFill>
                  <a:schemeClr val="tx2"/>
                </a:solidFill>
                <a:latin typeface="Effra" panose="020B060402020202020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Effra" panose="020B0604020202020204" charset="0"/>
              </a:defRPr>
            </a:lvl9pPr>
          </a:lstStyle>
          <a:p>
            <a:pPr eaLnBrk="1" hangingPunct="1">
              <a:spcBef>
                <a:spcPct val="20000"/>
              </a:spcBef>
              <a:buClr>
                <a:srgbClr val="D2002E"/>
              </a:buClr>
              <a:buFont typeface="Arial" panose="020B0604020202020204" pitchFamily="34" charset="0"/>
              <a:buNone/>
            </a:pPr>
            <a:r>
              <a:rPr lang="en-GB" altLang="en-US" sz="800">
                <a:solidFill>
                  <a:schemeClr val="bg2"/>
                </a:solidFill>
              </a:rPr>
              <a:t>Copyright University of Reading</a:t>
            </a:r>
          </a:p>
        </p:txBody>
      </p:sp>
      <p:pic>
        <p:nvPicPr>
          <p:cNvPr id="16" name="Picture 55"/>
          <p:cNvPicPr>
            <a:picLocks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30200"/>
            <a:ext cx="1184275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84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424800" y="3489852"/>
            <a:ext cx="7920038" cy="694134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  <a:endParaRPr lang="en-GB" altLang="en-US" noProof="0" dirty="0"/>
          </a:p>
        </p:txBody>
      </p:sp>
      <p:sp>
        <p:nvSpPr>
          <p:cNvPr id="14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424800" y="857250"/>
            <a:ext cx="8280000" cy="689850"/>
          </a:xfrm>
        </p:spPr>
        <p:txBody>
          <a:bodyPr/>
          <a:lstStyle>
            <a:lvl1pPr defTabSz="-635">
              <a:lnSpc>
                <a:spcPct val="90000"/>
              </a:lnSpc>
              <a:tabLst>
                <a:tab pos="4038600" algn="l"/>
              </a:tabLst>
              <a:defRPr sz="4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  <a:endParaRPr lang="en-GB" altLang="en-US" noProof="0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17512" y="0"/>
            <a:ext cx="2858344" cy="758051"/>
          </a:xfrm>
          <a:solidFill>
            <a:schemeClr val="accent1"/>
          </a:solidFill>
        </p:spPr>
        <p:txBody>
          <a:bodyPr lIns="72000" tIns="288000" rIns="72000" bIns="36000">
            <a:sp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0" y="1714500"/>
            <a:ext cx="9144000" cy="1714500"/>
          </a:xfr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Rectangle 13"/>
          <p:cNvSpPr>
            <a:spLocks noGrp="1" noChangeArrowheads="1"/>
          </p:cNvSpPr>
          <p:nvPr>
            <p:ph type="sldNum" sz="quarter" idx="17"/>
          </p:nvPr>
        </p:nvSpPr>
        <p:spPr/>
        <p:txBody>
          <a:bodyPr/>
          <a:lstStyle>
            <a:lvl1pPr algn="r">
              <a:defRPr sz="1200" smtClean="0">
                <a:solidFill>
                  <a:schemeClr val="bg2"/>
                </a:solidFill>
                <a:latin typeface="+mn-lt"/>
              </a:defRPr>
            </a:lvl1pPr>
          </a:lstStyle>
          <a:p>
            <a:pPr>
              <a:defRPr/>
            </a:pPr>
            <a:fld id="{8BE62F2C-5F5D-4F1F-B829-F41AEA17CAA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  <p:sp>
        <p:nvSpPr>
          <p:cNvPr id="18" name="Footer Placeholder 2"/>
          <p:cNvSpPr>
            <a:spLocks noGrp="1"/>
          </p:cNvSpPr>
          <p:nvPr>
            <p:ph type="ftr" sz="quarter" idx="18"/>
          </p:nvPr>
        </p:nvSpPr>
        <p:spPr>
          <a:xfrm>
            <a:off x="3124200" y="4678363"/>
            <a:ext cx="2895600" cy="18891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 eaLnBrk="1" hangingPunct="1">
              <a:defRPr sz="1200" smtClean="0">
                <a:solidFill>
                  <a:schemeClr val="bg2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Copyright University of Reading</a:t>
            </a:r>
            <a:endParaRPr lang="en-GB" dirty="0"/>
          </a:p>
        </p:txBody>
      </p:sp>
      <p:sp>
        <p:nvSpPr>
          <p:cNvPr id="19" name="Date Placeholder 1"/>
          <p:cNvSpPr>
            <a:spLocks noGrp="1"/>
          </p:cNvSpPr>
          <p:nvPr>
            <p:ph type="dt" sz="half" idx="19"/>
          </p:nvPr>
        </p:nvSpPr>
        <p:spPr>
          <a:xfrm>
            <a:off x="425450" y="4678363"/>
            <a:ext cx="2133600" cy="18891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 eaLnBrk="1" hangingPunct="1">
              <a:defRPr sz="1200" dirty="0" smtClean="0">
                <a:solidFill>
                  <a:schemeClr val="bg2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GB"/>
              <a:t>Wednesday, 11 June 2014</a:t>
            </a:r>
          </a:p>
        </p:txBody>
      </p:sp>
    </p:spTree>
    <p:extLst>
      <p:ext uri="{BB962C8B-B14F-4D97-AF65-F5344CB8AC3E}">
        <p14:creationId xmlns:p14="http://schemas.microsoft.com/office/powerpoint/2010/main" val="1968973278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EE2A7C-D904-4027-8E63-FF373CAAA7C0}" type="datetimeFigureOut">
              <a:rPr lang="en-US"/>
              <a:pPr>
                <a:defRPr/>
              </a:pPr>
              <a:t>6/5/2018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611D77-F33D-4C03-A50B-E50B32F194BF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363017326"/>
      </p:ext>
    </p:extLst>
  </p:cSld>
  <p:clrMapOvr>
    <a:masterClrMapping/>
  </p:clrMapOvr>
  <p:transition>
    <p:fade/>
  </p:transition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E48E6C-542A-4D49-9BFD-9EC0C2896A1E}" type="datetimeFigureOut">
              <a:rPr lang="en-US"/>
              <a:pPr>
                <a:defRPr/>
              </a:pPr>
              <a:t>6/5/2018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2B04E0-16D6-484B-BD7B-7CE13B5C5C2E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901201962"/>
      </p:ext>
    </p:extLst>
  </p:cSld>
  <p:clrMapOvr>
    <a:masterClrMapping/>
  </p:clrMapOvr>
  <p:transition>
    <p:fade/>
  </p:transition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solidFill>
                  <a:schemeClr val="bg1"/>
                </a:solidFill>
                <a:latin typeface="Effra Light" pitchFamily="34" charset="0"/>
              </a:rPr>
              <a:t>LIMITLESS </a:t>
            </a:r>
            <a:r>
              <a:rPr lang="en-GB" altLang="en-US" sz="1400" dirty="0">
                <a:solidFill>
                  <a:schemeClr val="bg1"/>
                </a:solidFill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solidFill>
                  <a:schemeClr val="bg1"/>
                </a:solidFill>
                <a:latin typeface="Effra Light" pitchFamily="34" charset="0"/>
              </a:rPr>
              <a:t> | LIMITLESS </a:t>
            </a:r>
            <a:r>
              <a:rPr lang="en-GB" altLang="en-US" sz="1400" dirty="0">
                <a:solidFill>
                  <a:schemeClr val="bg1"/>
                </a:solidFill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solidFill>
                  <a:schemeClr val="bg1"/>
                </a:solidFill>
                <a:latin typeface="Effra Light" pitchFamily="34" charset="0"/>
              </a:rPr>
              <a:t> | LIMITLESS </a:t>
            </a:r>
            <a:r>
              <a:rPr lang="en-GB" altLang="en-US" sz="1400" dirty="0">
                <a:solidFill>
                  <a:schemeClr val="bg1"/>
                </a:solidFill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6" name="Picture 55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30200"/>
            <a:ext cx="1184275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AA63999-364B-42DC-9B80-59FC97D2F8B5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85909876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solidFill>
                  <a:schemeClr val="bg1"/>
                </a:solidFill>
                <a:latin typeface="Effra Light" pitchFamily="34" charset="0"/>
              </a:rPr>
              <a:t>LIMITLESS </a:t>
            </a:r>
            <a:r>
              <a:rPr lang="en-GB" altLang="en-US" sz="1400" dirty="0">
                <a:solidFill>
                  <a:schemeClr val="bg1"/>
                </a:solidFill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solidFill>
                  <a:schemeClr val="bg1"/>
                </a:solidFill>
                <a:latin typeface="Effra Light" pitchFamily="34" charset="0"/>
              </a:rPr>
              <a:t> | LIMITLESS </a:t>
            </a:r>
            <a:r>
              <a:rPr lang="en-GB" altLang="en-US" sz="1400" dirty="0">
                <a:solidFill>
                  <a:schemeClr val="bg1"/>
                </a:solidFill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solidFill>
                  <a:schemeClr val="bg1"/>
                </a:solidFill>
                <a:latin typeface="Effra Light" pitchFamily="34" charset="0"/>
              </a:rPr>
              <a:t> | LIMITLESS </a:t>
            </a:r>
            <a:r>
              <a:rPr lang="en-GB" altLang="en-US" sz="1400" dirty="0">
                <a:solidFill>
                  <a:schemeClr val="bg1"/>
                </a:solidFill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7" name="Picture 55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30200"/>
            <a:ext cx="1184275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1"/>
          </p:nvPr>
        </p:nvSpPr>
        <p:spPr>
          <a:xfrm>
            <a:off x="424800" y="1660500"/>
            <a:ext cx="3888000" cy="324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4581327" y="1660500"/>
            <a:ext cx="3888000" cy="324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357B1D9-2C12-4F9B-9277-5C00B513411C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56084349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24800" y="357504"/>
            <a:ext cx="8280000" cy="4428492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33DBE5-FA3D-45C0-A34F-0FE6CF4217A3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33268364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424800" y="357504"/>
            <a:ext cx="8280000" cy="4428492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76B086-1DC1-4182-8EE9-8D68177CE34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36396681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Section splash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7" name="Picture 53" descr="Device-black"/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50" descr="Device-wine"/>
          <p:cNvPicPr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5" descr="Device-white"/>
          <p:cNvPicPr>
            <a:picLocks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13" name="TextBox 12"/>
          <p:cNvSpPr txBox="1">
            <a:spLocks noChangeArrowheads="1"/>
          </p:cNvSpPr>
          <p:nvPr userDrawn="1"/>
        </p:nvSpPr>
        <p:spPr bwMode="auto">
          <a:xfrm>
            <a:off x="-238125" y="2932113"/>
            <a:ext cx="10202863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defRPr/>
            </a:pPr>
            <a:r>
              <a:rPr lang="en-GB" altLang="en-US" sz="9600" dirty="0">
                <a:solidFill>
                  <a:schemeClr val="bg1"/>
                </a:solidFill>
                <a:latin typeface="+mj-lt"/>
              </a:rPr>
              <a:t>LIMITLESS</a:t>
            </a: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3327834"/>
          </a:xfrm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6"/>
          </p:nvPr>
        </p:nvSpPr>
        <p:spPr>
          <a:xfrm>
            <a:off x="251520" y="2859822"/>
            <a:ext cx="2304000" cy="360000"/>
          </a:xfrm>
          <a:solidFill>
            <a:schemeClr val="bg1"/>
          </a:solidFill>
        </p:spPr>
        <p:txBody>
          <a:bodyPr lIns="90000" tIns="46800" rIns="90000" bIns="46800">
            <a:noAutofit/>
          </a:bodyPr>
          <a:lstStyle>
            <a:lvl1pPr marL="0" indent="0">
              <a:buNone/>
              <a:defRPr sz="1800" cap="all" baseline="0">
                <a:solidFill>
                  <a:schemeClr val="tx1"/>
                </a:solidFill>
                <a:latin typeface="+mj-lt"/>
                <a:cs typeface="AngsanaUPC" panose="02020603050405020304" pitchFamily="18" charset="-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251520" y="4227934"/>
            <a:ext cx="5256584" cy="360000"/>
          </a:xfrm>
          <a:solidFill>
            <a:schemeClr val="bg1"/>
          </a:solidFill>
        </p:spPr>
        <p:txBody>
          <a:bodyPr lIns="90000" tIns="46800" rIns="90000" bIns="46800"/>
          <a:lstStyle>
            <a:lvl1pPr marL="0" indent="0">
              <a:buNone/>
              <a:defRPr sz="1800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Slide Number Placeholder 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D0EEF15-85D0-4206-A3C8-518E485208F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7451104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plash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hidden"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-238125" y="2932113"/>
            <a:ext cx="10202863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defRPr/>
            </a:pPr>
            <a:r>
              <a:rPr lang="en-GB" altLang="en-US" sz="9600" dirty="0">
                <a:latin typeface="+mj-lt"/>
              </a:rPr>
              <a:t>LIMITLESS</a:t>
            </a: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3327834"/>
          </a:xfrm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6"/>
          </p:nvPr>
        </p:nvSpPr>
        <p:spPr>
          <a:xfrm>
            <a:off x="251520" y="2859822"/>
            <a:ext cx="2304000" cy="360000"/>
          </a:xfrm>
          <a:solidFill>
            <a:schemeClr val="accent1"/>
          </a:solidFill>
        </p:spPr>
        <p:txBody>
          <a:bodyPr lIns="90000" tIns="46800" rIns="90000" bIns="46800"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  <a:cs typeface="AngsanaUPC" panose="02020603050405020304" pitchFamily="18" charset="-34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7"/>
          </p:nvPr>
        </p:nvSpPr>
        <p:spPr>
          <a:xfrm>
            <a:off x="251520" y="4227934"/>
            <a:ext cx="5256584" cy="360000"/>
          </a:xfrm>
          <a:solidFill>
            <a:schemeClr val="accent1"/>
          </a:solidFill>
        </p:spPr>
        <p:txBody>
          <a:bodyPr lIns="90000" tIns="46800" rIns="90000" bIns="46800"/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7722F4-AFC0-4B95-B201-9482EAF81E89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3713875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25450" y="925513"/>
            <a:ext cx="8278813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/>
          <a:lstStyle/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25450" y="1660525"/>
            <a:ext cx="8278813" cy="2970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/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27988" y="4678363"/>
            <a:ext cx="676275" cy="18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/>
          <a:lstStyle>
            <a:lvl1pPr algn="r" eaLnBrk="1" hangingPunct="1"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63CEF7AC-909A-4DF0-A468-41523B6692F4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928813" y="4876800"/>
            <a:ext cx="67691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>
              <a:defRPr/>
            </a:pPr>
            <a:r>
              <a:rPr lang="en-GB" altLang="en-US" sz="1400" dirty="0">
                <a:latin typeface="Effra Light" pitchFamily="34" charset="0"/>
              </a:rPr>
              <a:t>LIMITLESS </a:t>
            </a:r>
            <a:r>
              <a:rPr lang="en-GB" altLang="en-US" sz="1400" dirty="0">
                <a:latin typeface="Effra Bold" panose="020B0803020203020204" pitchFamily="34" charset="0"/>
              </a:rPr>
              <a:t>POTENTIAL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OPPORTUNITIES</a:t>
            </a:r>
            <a:r>
              <a:rPr lang="en-GB" altLang="en-US" sz="1400" dirty="0">
                <a:latin typeface="Effra Light" pitchFamily="34" charset="0"/>
              </a:rPr>
              <a:t> | LIMITLESS </a:t>
            </a:r>
            <a:r>
              <a:rPr lang="en-GB" altLang="en-US" sz="1400" dirty="0">
                <a:latin typeface="Effra Bold" panose="020B0803020203020204" pitchFamily="34" charset="0"/>
              </a:rPr>
              <a:t>IMPACT</a:t>
            </a:r>
          </a:p>
        </p:txBody>
      </p:sp>
      <p:pic>
        <p:nvPicPr>
          <p:cNvPr id="1030" name="Picture 53" descr="Device-black"/>
          <p:cNvPicPr>
            <a:picLocks noChangeArrowheads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50" descr="Device-wine"/>
          <p:cNvPicPr>
            <a:picLocks noChangeArrowheads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55" descr="Device-white"/>
          <p:cNvPicPr>
            <a:picLocks noChangeArrowheads="1"/>
          </p:cNvPicPr>
          <p:nvPr userDrawn="1"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  <p:sldLayoutId id="2147483729" r:id="rId20"/>
  </p:sldLayoutIdLst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/>
      <p:bldP spid="1027" grpId="0" build="p" bldLvl="5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2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2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27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27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2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rtl="0" fontAlgn="base">
        <a:spcBef>
          <a:spcPct val="0"/>
        </a:spcBef>
        <a:spcAft>
          <a:spcPct val="0"/>
        </a:spcAft>
        <a:defRPr sz="4000" b="1" cap="all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chemeClr val="accent1"/>
          </a:solidFill>
          <a:latin typeface="Effra Bold" panose="020B0604020202020204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chemeClr val="accent1"/>
          </a:solidFill>
          <a:latin typeface="Effra Bold" panose="020B0604020202020204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chemeClr val="accent1"/>
          </a:solidFill>
          <a:latin typeface="Effra Bold" panose="020B0604020202020204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chemeClr val="accent1"/>
          </a:solidFill>
          <a:latin typeface="Effra Bold" panose="020B060402020202020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9pPr>
    </p:titleStyle>
    <p:bodyStyle>
      <a:lvl1pPr marL="179388" indent="-179388" algn="l" rtl="0" fontAlgn="base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000">
          <a:solidFill>
            <a:schemeClr val="tx2"/>
          </a:solidFill>
          <a:latin typeface="+mn-lt"/>
          <a:ea typeface="+mn-ea"/>
          <a:cs typeface="+mn-cs"/>
        </a:defRPr>
      </a:lvl1pPr>
      <a:lvl2pPr marL="539750" indent="-179388" algn="l" rtl="0" fontAlgn="base">
        <a:spcBef>
          <a:spcPct val="20000"/>
        </a:spcBef>
        <a:spcAft>
          <a:spcPct val="0"/>
        </a:spcAft>
        <a:buClr>
          <a:srgbClr val="63656A"/>
        </a:buClr>
        <a:buFont typeface="Effra" panose="020B0604020202020204" charset="0"/>
        <a:buChar char="•"/>
        <a:defRPr sz="2000">
          <a:solidFill>
            <a:schemeClr val="tx2"/>
          </a:solidFill>
          <a:latin typeface="+mn-lt"/>
        </a:defRPr>
      </a:lvl2pPr>
      <a:lvl3pPr marL="898525" indent="-179388" algn="l" rtl="0" fontAlgn="base">
        <a:spcBef>
          <a:spcPct val="20000"/>
        </a:spcBef>
        <a:spcAft>
          <a:spcPct val="0"/>
        </a:spcAft>
        <a:buFont typeface="Effra" panose="020B0604020202020204" charset="0"/>
        <a:buChar char="•"/>
        <a:defRPr sz="2000">
          <a:solidFill>
            <a:schemeClr val="tx2"/>
          </a:solidFill>
          <a:latin typeface="+mn-lt"/>
        </a:defRPr>
      </a:lvl3pPr>
      <a:lvl4pPr marL="1258888" indent="-179388" algn="l" rtl="0" fontAlgn="base">
        <a:spcBef>
          <a:spcPct val="20000"/>
        </a:spcBef>
        <a:spcAft>
          <a:spcPct val="0"/>
        </a:spcAft>
        <a:buFont typeface="Effra" panose="020B0604020202020204" charset="0"/>
        <a:buChar char="&gt;"/>
        <a:defRPr sz="2000">
          <a:solidFill>
            <a:schemeClr val="tx2"/>
          </a:solidFill>
          <a:latin typeface="+mn-lt"/>
        </a:defRPr>
      </a:lvl4pPr>
      <a:lvl5pPr marL="1619250" indent="-179388" algn="l" rtl="0" fontAlgn="base">
        <a:spcBef>
          <a:spcPct val="20000"/>
        </a:spcBef>
        <a:spcAft>
          <a:spcPct val="0"/>
        </a:spcAft>
        <a:buFont typeface="Effra" panose="020B0604020202020204" charset="0"/>
        <a:buChar char="-"/>
        <a:defRPr sz="2000">
          <a:solidFill>
            <a:schemeClr val="tx2"/>
          </a:solidFill>
          <a:latin typeface="+mn-lt"/>
        </a:defRPr>
      </a:lvl5pPr>
      <a:lvl6pPr marL="25146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anose="020B0603020203020204" pitchFamily="34" charset="0"/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anose="020B0603020203020204" pitchFamily="34" charset="0"/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anose="020B0603020203020204" pitchFamily="34" charset="0"/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anose="020B0603020203020204" pitchFamily="34" charset="0"/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C94B7259-E53C-4944-AAB1-4536724CCE7B}" type="datetimeFigureOut">
              <a:rPr lang="en-US"/>
              <a:pPr>
                <a:defRPr/>
              </a:pPr>
              <a:t>6/5/2018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9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hangingPunct="1"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A1ECBDC-BA20-4E38-84DE-8B1F7CDA5A40}" type="slidenum">
              <a:rPr lang="en-GB" altLang="en-US"/>
              <a:pPr>
                <a:defRPr/>
              </a:pPr>
              <a:t>‹#›</a:t>
            </a:fld>
            <a:endParaRPr lang="en-GB" altLang="en-US" dirty="0"/>
          </a:p>
        </p:txBody>
      </p:sp>
      <p:pic>
        <p:nvPicPr>
          <p:cNvPr id="2055" name="Picture 53" descr="Device-black"/>
          <p:cNvPicPr>
            <a:picLocks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328613"/>
            <a:ext cx="1184275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6" name="Picture 50" descr="Device-wine"/>
          <p:cNvPicPr>
            <a:picLocks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1000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7" name="Picture 55" descr="Device-white"/>
          <p:cNvPicPr>
            <a:picLocks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328613"/>
            <a:ext cx="1184275" cy="3825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03" r:id="rId2"/>
    <p:sldLayoutId id="2147483704" r:id="rId3"/>
    <p:sldLayoutId id="2147483731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ransition>
    <p:fade/>
  </p:transition>
  <p:hf hdr="0" ftr="0" dt="0"/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171450" indent="-171450" algn="l" defTabSz="685800" rtl="0" fontAlgn="base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.Srivastava@pgr.reading.ac.u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Status related consumption in the sub-Saharan Africa</a:t>
            </a:r>
            <a:endParaRPr lang="zh-CN" altLang="en-GB" dirty="0"/>
          </a:p>
        </p:txBody>
      </p:sp>
      <p:sp>
        <p:nvSpPr>
          <p:cNvPr id="25603" name="Subtit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33400" y="2701926"/>
            <a:ext cx="7467600" cy="1241425"/>
          </a:xfrm>
        </p:spPr>
        <p:txBody>
          <a:bodyPr wrap="square" numCol="1" anchor="t" anchorCtr="0" compatLnSpc="1">
            <a:prstTxWarp prst="textNoShape">
              <a:avLst/>
            </a:prstTxWarp>
            <a:normAutofit fontScale="92500" lnSpcReduction="10000"/>
          </a:bodyPr>
          <a:lstStyle/>
          <a:p>
            <a:endParaRPr lang="en-GB" altLang="zh-CN" dirty="0"/>
          </a:p>
          <a:p>
            <a:r>
              <a:rPr lang="en-GB" dirty="0"/>
              <a:t>Year 3 (PT) report - </a:t>
            </a:r>
            <a:r>
              <a:rPr lang="zh-CN" altLang="en-GB" dirty="0"/>
              <a:t>Anurag Srivastava</a:t>
            </a:r>
            <a:r>
              <a:rPr lang="en-US" altLang="zh-CN" dirty="0"/>
              <a:t> </a:t>
            </a:r>
          </a:p>
          <a:p>
            <a:r>
              <a:rPr lang="en-US" altLang="zh-CN" dirty="0"/>
              <a:t>  Department of Economics  </a:t>
            </a:r>
          </a:p>
          <a:p>
            <a:r>
              <a:rPr lang="en-US" altLang="zh-CN" dirty="0">
                <a:hlinkClick r:id="rId3"/>
              </a:rPr>
              <a:t>a.srivastava@pgr.reading.ac.uk</a:t>
            </a:r>
            <a:endParaRPr lang="en-US" altLang="zh-CN" dirty="0"/>
          </a:p>
          <a:p>
            <a:endParaRPr lang="zh-CN" altLang="en-GB" dirty="0"/>
          </a:p>
        </p:txBody>
      </p:sp>
    </p:spTree>
    <p:extLst>
      <p:ext uri="{BB962C8B-B14F-4D97-AF65-F5344CB8AC3E}">
        <p14:creationId xmlns:p14="http://schemas.microsoft.com/office/powerpoint/2010/main" val="2037185094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195F2-9E98-40C5-9F12-95C97E104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Results(1)</a:t>
            </a:r>
          </a:p>
        </p:txBody>
      </p:sp>
      <p:pic>
        <p:nvPicPr>
          <p:cNvPr id="6" name="Content Placeholder 5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EBD0BE58-900C-49E9-B87E-172B2B1FB6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783" y="1370013"/>
            <a:ext cx="3124433" cy="326231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784EA6-A440-422A-B1ED-49A71F715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35B453-7314-4BBD-9303-11C6BECC4B0D}" type="slidenum">
              <a:rPr lang="en-GB" altLang="en-US" smtClean="0"/>
              <a:pPr>
                <a:defRPr/>
              </a:pPr>
              <a:t>10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64159302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D9B91-8DD6-4430-8E44-149EEDE33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</p:spPr>
        <p:txBody>
          <a:bodyPr/>
          <a:lstStyle/>
          <a:p>
            <a:r>
              <a:rPr lang="en-GB"/>
              <a:t>Results(2)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AC08249-AE71-4C6A-998F-CAB87FB5C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4037" y="1370013"/>
            <a:ext cx="3115926" cy="326231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7AD13-A4EF-46E8-8B57-B9DA1CED2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pPr>
              <a:defRPr/>
            </a:pPr>
            <a:fld id="{8E35B453-7314-4BBD-9303-11C6BECC4B0D}" type="slidenum">
              <a:rPr lang="en-GB" altLang="en-US" smtClean="0"/>
              <a:pPr>
                <a:defRPr/>
              </a:pPr>
              <a:t>11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67647936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778A9-4C6D-4E9F-9553-E6EFC9317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EEE07-D52A-4DD5-B3F3-305212241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Study the effect of changing ownership of assets</a:t>
            </a:r>
          </a:p>
          <a:p>
            <a:r>
              <a:rPr lang="en-GB" dirty="0"/>
              <a:t>Compare the results from the time-series data with those in the developed economies</a:t>
            </a:r>
          </a:p>
          <a:p>
            <a:r>
              <a:rPr lang="en-GB" dirty="0"/>
              <a:t>Conduct a game that lets players balance status and non-status needs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8688A-D289-470D-BE6E-EBA17AFC9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35B453-7314-4BBD-9303-11C6BECC4B0D}" type="slidenum">
              <a:rPr lang="en-GB" altLang="en-US" smtClean="0"/>
              <a:pPr>
                <a:defRPr/>
              </a:pPr>
              <a:t>12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91755743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Norman J Ireland, "On limiting the market for status signals", Journal of Public Economics (1994)</a:t>
            </a:r>
          </a:p>
          <a:p>
            <a:r>
              <a:rPr lang="en-GB" dirty="0"/>
              <a:t>Fred Hirsch, </a:t>
            </a:r>
            <a:r>
              <a:rPr lang="en-GB" i="1" dirty="0"/>
              <a:t>Social Limits to Growth</a:t>
            </a:r>
            <a:r>
              <a:rPr lang="en-GB" dirty="0"/>
              <a:t> (Routledge and Kegan Paul Ltd, 1977)</a:t>
            </a:r>
          </a:p>
          <a:p>
            <a:r>
              <a:rPr lang="en-GB" dirty="0"/>
              <a:t>Robert H Frank, </a:t>
            </a:r>
            <a:r>
              <a:rPr lang="en-GB" i="1" dirty="0"/>
              <a:t>Choosing the Right Pond</a:t>
            </a:r>
            <a:r>
              <a:rPr lang="en-GB" dirty="0"/>
              <a:t> (OUP USA, 1993)</a:t>
            </a:r>
          </a:p>
          <a:p>
            <a:r>
              <a:rPr lang="en-GB" dirty="0"/>
              <a:t>Angus Deaton and John </a:t>
            </a:r>
            <a:r>
              <a:rPr lang="en-GB" dirty="0" err="1"/>
              <a:t>Muellbauer</a:t>
            </a:r>
            <a:r>
              <a:rPr lang="en-GB" dirty="0"/>
              <a:t>, </a:t>
            </a:r>
            <a:r>
              <a:rPr lang="en-GB" i="1" dirty="0"/>
              <a:t>Economics and consumer behaviour</a:t>
            </a:r>
            <a:r>
              <a:rPr lang="en-GB" dirty="0"/>
              <a:t> (Cambridge University Press, 1980)</a:t>
            </a:r>
          </a:p>
          <a:p>
            <a:r>
              <a:rPr lang="en-GB" dirty="0"/>
              <a:t>Giacomo </a:t>
            </a:r>
            <a:r>
              <a:rPr lang="en-GB" dirty="0" err="1"/>
              <a:t>Corneo</a:t>
            </a:r>
            <a:r>
              <a:rPr lang="en-GB" dirty="0"/>
              <a:t> and Olivier Jeanne, </a:t>
            </a:r>
            <a:r>
              <a:rPr lang="en-GB" i="1" dirty="0"/>
              <a:t>Conspicuous consumption, snobbism and conformism</a:t>
            </a:r>
            <a:r>
              <a:rPr lang="en-GB" dirty="0"/>
              <a:t>, Journal of Public Economics(1997)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35B453-7314-4BBD-9303-11C6BECC4B0D}" type="slidenum">
              <a:rPr lang="en-GB" altLang="en-US" smtClean="0"/>
              <a:pPr>
                <a:defRPr/>
              </a:pPr>
              <a:t>13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60387903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868EC-E5EF-40F2-8DB1-B9A6C5F95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571073"/>
            <a:ext cx="7886700" cy="993775"/>
          </a:xfrm>
        </p:spPr>
        <p:txBody>
          <a:bodyPr/>
          <a:lstStyle/>
          <a:p>
            <a:pPr algn="ctr"/>
            <a:r>
              <a:rPr lang="en-GB" dirty="0"/>
              <a:t>Questions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F0B6C-3324-4B71-9F8F-18457B677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35B453-7314-4BBD-9303-11C6BECC4B0D}" type="slidenum">
              <a:rPr lang="en-GB" altLang="en-US" smtClean="0"/>
              <a:pPr>
                <a:defRPr/>
              </a:pPr>
              <a:t>14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74008144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Conspicuous consumption (recap)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067" y="1428750"/>
            <a:ext cx="7886700" cy="3262312"/>
          </a:xfrm>
        </p:spPr>
        <p:txBody>
          <a:bodyPr>
            <a:normAutofit/>
          </a:bodyPr>
          <a:lstStyle/>
          <a:p>
            <a:endParaRPr lang="en-GB" dirty="0"/>
          </a:p>
          <a:p>
            <a:r>
              <a:rPr lang="en-GB" dirty="0"/>
              <a:t>The tendency of consumers to indicate status by using goods of a higher quality or in higher quantity than what might be considered necessary</a:t>
            </a:r>
          </a:p>
          <a:p>
            <a:r>
              <a:rPr lang="en-GB" dirty="0"/>
              <a:t>Veblen argued that signalling of status is innate in societies.</a:t>
            </a:r>
          </a:p>
          <a:p>
            <a:r>
              <a:rPr lang="en-GB" dirty="0"/>
              <a:t>More recently, Frederic Hirsch and Robert Frank have argued for status needs to be considered in consumption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559678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1C882-32AD-428A-A1BA-C9E83701B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Can status consumption exist</a:t>
            </a:r>
            <a:br>
              <a:rPr lang="en-GB" dirty="0"/>
            </a:br>
            <a:r>
              <a:rPr lang="en-GB" dirty="0"/>
              <a:t>in sub-Saharan Africa?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22AB2-2FAB-4D1B-AD63-A0876A02A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GB" dirty="0"/>
          </a:p>
          <a:p>
            <a:r>
              <a:rPr lang="en-GB" dirty="0"/>
              <a:t>While status consumption can always exist, scarcity is more relevant in the developing countries</a:t>
            </a:r>
          </a:p>
          <a:p>
            <a:r>
              <a:rPr lang="en-GB" dirty="0"/>
              <a:t>A definition of status item still suffers with circularity – since the characteristics and items limited to the rich result in status being developed – while status items themselves are meant to enhance status. One requires a feedback model to understand the signalling mechanism.</a:t>
            </a:r>
          </a:p>
          <a:p>
            <a:r>
              <a:rPr lang="en-GB" dirty="0"/>
              <a:t>A survey on visible consumption proxies a lot of the factors that influence a consumer’s choice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29A6C5-5AEF-4639-90B2-77009C06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35B453-7314-4BBD-9303-11C6BECC4B0D}" type="slidenum">
              <a:rPr lang="en-GB" altLang="en-US" smtClean="0"/>
              <a:pPr>
                <a:defRPr/>
              </a:pPr>
              <a:t>3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405420127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264B5-3C3A-4FAB-8B8F-FE9DD829B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Visible consumption and Status-related consumption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14E00A-1934-47BD-9134-1CDCC0B41D1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GB" dirty="0"/>
                  <a:t>Ireland model</a:t>
                </a:r>
                <a:endParaRPr lang="en-GB" i="1" dirty="0">
                  <a:latin typeface="Cambria Math" panose="02040503050406030204" pitchFamily="18" charset="0"/>
                </a:endParaRPr>
              </a:p>
              <a:p>
                <a:pPr marL="342892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en-GB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𝑔</m:t>
                          </m:r>
                          <m:d>
                            <m:d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d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⇒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𝑎𝑓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𝑣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</m:d>
                      <m:r>
                        <a:rPr lang="en-GB" i="1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GB" i="1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GB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GB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Empirically it is not easy to decide how visible an item is. For example,</a:t>
                </a:r>
              </a:p>
              <a:p>
                <a:pPr lvl="1"/>
                <a:r>
                  <a:rPr lang="en-GB" dirty="0"/>
                  <a:t>Housing is not visible in many studies</a:t>
                </a:r>
              </a:p>
              <a:p>
                <a:pPr lvl="1"/>
                <a:r>
                  <a:rPr lang="en-GB" dirty="0"/>
                  <a:t>For items varying in quality (e.g. shampoos, soaps) in a survey, one must ask more details of the consumption when not relying on the price of item purchased</a:t>
                </a:r>
              </a:p>
              <a:p>
                <a:r>
                  <a:rPr lang="en-GB" dirty="0"/>
                  <a:t>Instead of visibility, we attempt to study scarcity as a factor – which has a more economic interpretation –and can still be related to the relative positioning of individuals in the society (see </a:t>
                </a:r>
                <a:r>
                  <a:rPr lang="en-GB" dirty="0" err="1"/>
                  <a:t>Corneo</a:t>
                </a:r>
                <a:r>
                  <a:rPr lang="en-GB" dirty="0"/>
                  <a:t> et al. [</a:t>
                </a:r>
                <a:r>
                  <a:rPr lang="en-GB" i="1" dirty="0"/>
                  <a:t>1997</a:t>
                </a:r>
                <a:r>
                  <a:rPr lang="en-GB" dirty="0"/>
                  <a:t>])</a:t>
                </a:r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014E00A-1934-47BD-9134-1CDCC0B41D1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41" t="-1682" r="-69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C179D-F8C4-4FC7-87BD-277DA9D4B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35B453-7314-4BBD-9303-11C6BECC4B0D}" type="slidenum">
              <a:rPr lang="en-GB" altLang="en-US" smtClean="0"/>
              <a:pPr>
                <a:defRPr/>
              </a:pPr>
              <a:t>4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18417566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 consumers choose </a:t>
            </a:r>
            <a:br>
              <a:rPr lang="en-GB" dirty="0"/>
            </a:br>
            <a:r>
              <a:rPr lang="en-GB" dirty="0"/>
              <a:t>items for status?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 consumer hardly purchases a item that gives status utility alone</a:t>
            </a:r>
          </a:p>
          <a:p>
            <a:r>
              <a:rPr lang="en-GB" dirty="0"/>
              <a:t>Instead, there exists a tendency to accumulate assets and seek permanence (reduce volatility in a permanent income sense). In this sense, education too is an asset</a:t>
            </a:r>
          </a:p>
          <a:p>
            <a:r>
              <a:rPr lang="en-GB" dirty="0"/>
              <a:t>Those who consistently buy high priced items and own more expensive assets would have higher status (in the PI sense)</a:t>
            </a:r>
          </a:p>
          <a:p>
            <a:r>
              <a:rPr lang="en-GB" dirty="0"/>
              <a:t>Market forces </a:t>
            </a:r>
            <a:r>
              <a:rPr lang="en-GB" dirty="0" err="1"/>
              <a:t>i</a:t>
            </a:r>
            <a:r>
              <a:rPr lang="en-GB" dirty="0"/>
              <a:t>) making assets available for cheap and ii) introducing new assets to replace old –form the range of snob and bandwagon items in the market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923663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Identity and barriers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428750"/>
            <a:ext cx="7886700" cy="326231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Asset ownership tendencies connect with the snob and bandwagon items in the market through identity of ownership (see </a:t>
            </a:r>
            <a:r>
              <a:rPr lang="en-GB" dirty="0" err="1"/>
              <a:t>Corneo</a:t>
            </a:r>
            <a:r>
              <a:rPr lang="en-GB" dirty="0"/>
              <a:t> et al. [</a:t>
            </a:r>
            <a:r>
              <a:rPr lang="en-GB" i="1" dirty="0"/>
              <a:t>1997</a:t>
            </a:r>
            <a:r>
              <a:rPr lang="en-GB" dirty="0"/>
              <a:t>])</a:t>
            </a:r>
          </a:p>
          <a:p>
            <a:r>
              <a:rPr lang="en-GB" dirty="0"/>
              <a:t>The barriers to status represent expectations that shape observed status in society. These can be seen as state variables.</a:t>
            </a:r>
          </a:p>
          <a:p>
            <a:r>
              <a:rPr lang="en-GB" dirty="0"/>
              <a:t>In summary, the choices that the representative consumer faces to enhance status (in the model) are: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GB" dirty="0"/>
              <a:t>Satisfying immediate status needs (purchasing items for nondurable consumption)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GB" dirty="0"/>
              <a:t>Satisfying long-term status needs (through accumulation of assets)</a:t>
            </a:r>
          </a:p>
          <a:p>
            <a:pPr marL="685800" lvl="1" indent="-342900">
              <a:buFont typeface="+mj-lt"/>
              <a:buAutoNum type="arabicPeriod"/>
            </a:pPr>
            <a:r>
              <a:rPr lang="en-GB" dirty="0"/>
              <a:t>Establishing social networks through non-consumption means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35B453-7314-4BBD-9303-11C6BECC4B0D}" type="slidenum">
              <a:rPr lang="en-GB" altLang="en-US" smtClean="0"/>
              <a:pPr>
                <a:defRPr/>
              </a:pPr>
              <a:t>6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81054233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Issues in empirical measurement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28650" y="1443038"/>
                <a:ext cx="7886700" cy="3262312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One cannot customise the utility function without satisfying the conditions of </a:t>
                </a:r>
                <a:r>
                  <a:rPr lang="en-GB" dirty="0" err="1"/>
                  <a:t>i</a:t>
                </a:r>
                <a:r>
                  <a:rPr lang="en-GB" dirty="0"/>
                  <a:t>) homogeneity, ii) negative-semi-definiteness of Slutsky matrix and iii) symmetry of cross-substitution effects in the corresponding demand equation ( Deaton’s AIDS model suggest the “exact” method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func>
                      <m:func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func>
                    <m:r>
                      <a:rPr lang="en-GB" b="0" i="1" smtClean="0">
                        <a:latin typeface="Cambria Math" panose="02040503050406030204" pitchFamily="18" charset="0"/>
                      </a:rPr>
                      <m:t>+∑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ln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GB" b="0" i="0" smtClean="0">
                                <a:latin typeface="Cambria Math" panose="02040503050406030204" pitchFamily="18" charset="0"/>
                              </a:rPr>
                              <m:t>P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GB" b="0" i="0" smtClean="0">
                                <a:latin typeface="Cambria Math" panose="02040503050406030204" pitchFamily="18" charset="0"/>
                              </a:rPr>
                              <m:t>k</m:t>
                            </m:r>
                          </m:sub>
                        </m:sSub>
                      </m:e>
                    </m:d>
                    <m:r>
                      <a:rPr lang="en-GB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𝛿</m:t>
                    </m:r>
                    <m:r>
                      <m:rPr>
                        <m:sty m:val="p"/>
                      </m:rPr>
                      <a:rPr lang="en-GB" b="0" i="0" smtClean="0">
                        <a:latin typeface="Cambria Math" panose="02040503050406030204" pitchFamily="18" charset="0"/>
                      </a:rPr>
                      <m:t>ln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en-GB" b="0" i="0" smtClean="0">
                                <a:latin typeface="Cambria Math" panose="02040503050406030204" pitchFamily="18" charset="0"/>
                              </a:rPr>
                              <m:t>x</m:t>
                            </m:r>
                          </m:num>
                          <m:den>
                            <m:r>
                              <m:rPr>
                                <m:sty m:val="p"/>
                              </m:rPr>
                              <a:rPr lang="en-GB" b="0" i="0" smtClean="0">
                                <a:latin typeface="Cambria Math" panose="02040503050406030204" pitchFamily="18" charset="0"/>
                              </a:rPr>
                              <m:t>P</m:t>
                            </m:r>
                          </m:den>
                        </m:f>
                      </m:e>
                    </m:d>
                    <m:r>
                      <a:rPr lang="en-GB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r>
                  <a:rPr lang="en-GB" dirty="0"/>
                  <a:t> )</a:t>
                </a:r>
              </a:p>
              <a:p>
                <a:r>
                  <a:rPr lang="en-GB" b="1" dirty="0"/>
                  <a:t>Identity</a:t>
                </a:r>
                <a:r>
                  <a:rPr lang="en-GB" dirty="0"/>
                  <a:t> is a dummy variable of ownership, region or a social characteristic (as applicable)</a:t>
                </a:r>
              </a:p>
              <a:p>
                <a:r>
                  <a:rPr lang="en-GB" b="1" dirty="0"/>
                  <a:t>Barriers</a:t>
                </a:r>
                <a:r>
                  <a:rPr lang="en-GB" dirty="0"/>
                  <a:t> (state variables) are not measurable in the consumption data as such – but the change of ownership of assets (available in the LSMS) over time can proxy the change in barriers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443038"/>
                <a:ext cx="7886700" cy="3262312"/>
              </a:xfrm>
              <a:blipFill>
                <a:blip r:embed="rId2"/>
                <a:stretch>
                  <a:fillRect l="-773" t="-2991" r="-1468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875653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66EB7-D49A-4236-8EFE-FC6010F97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two state budgeting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9B72C-09D1-4B69-B3CE-7609902F4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2249" y="1050218"/>
            <a:ext cx="4183101" cy="3578932"/>
          </a:xfrm>
        </p:spPr>
        <p:txBody>
          <a:bodyPr>
            <a:normAutofit fontScale="92500" lnSpcReduction="10000"/>
          </a:bodyPr>
          <a:lstStyle/>
          <a:p>
            <a:endParaRPr lang="en-GB" dirty="0"/>
          </a:p>
          <a:p>
            <a:r>
              <a:rPr lang="en-GB" dirty="0"/>
              <a:t>Status is aggregated across all categories. There is no status item per se but – it exists as a separable need within every category.</a:t>
            </a:r>
          </a:p>
          <a:p>
            <a:r>
              <a:rPr lang="en-GB" dirty="0"/>
              <a:t>Linear aggregation of status sub-utilities is assumed</a:t>
            </a:r>
          </a:p>
          <a:p>
            <a:r>
              <a:rPr lang="en-GB" dirty="0"/>
              <a:t>Snob and Bandwagon items are reinterpreted as</a:t>
            </a:r>
          </a:p>
          <a:p>
            <a:pPr lvl="1"/>
            <a:r>
              <a:rPr lang="en-GB" dirty="0"/>
              <a:t>High-price selection which represents Veblen’s invidious comparison</a:t>
            </a:r>
          </a:p>
          <a:p>
            <a:pPr lvl="1"/>
            <a:r>
              <a:rPr lang="en-GB" dirty="0"/>
              <a:t>Asset substitution which represents Veblen’s pecuniary emulation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D033C-7605-4F3F-9040-A263FCE2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35B453-7314-4BBD-9303-11C6BECC4B0D}" type="slidenum">
              <a:rPr lang="en-GB" altLang="en-US" smtClean="0"/>
              <a:pPr>
                <a:defRPr/>
              </a:pPr>
              <a:t>8</a:t>
            </a:fld>
            <a:endParaRPr lang="en-GB" altLang="en-US" dirty="0"/>
          </a:p>
        </p:txBody>
      </p:sp>
      <p:pic>
        <p:nvPicPr>
          <p:cNvPr id="6" name="Picture 5" descr="A picture containing map&#10;&#10;Description generated with high confidence">
            <a:extLst>
              <a:ext uri="{FF2B5EF4-FFF2-40B4-BE49-F238E27FC236}">
                <a16:creationId xmlns:a16="http://schemas.microsoft.com/office/drawing/2014/main" id="{B084EE08-B192-4EEB-BE29-7BB465F7D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51" y="1160860"/>
            <a:ext cx="3293269" cy="357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18655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1B06A-7261-4A45-AB0E-6A43BA7AF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Econometric methods </a:t>
            </a:r>
            <a:br>
              <a:rPr lang="en-GB" dirty="0"/>
            </a:br>
            <a:r>
              <a:rPr lang="en-GB" dirty="0"/>
              <a:t>in a cross sectional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1BC0B8-113F-4ADF-850E-6D8AAF3C95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b="0" i="1" dirty="0">
                    <a:latin typeface="Cambria Math" panose="02040503050406030204" pitchFamily="18" charset="0"/>
                  </a:rPr>
                  <a:t>For high-price selection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func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h𝑖𝑔h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GB" b="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h𝑙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GB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r>
                      <a:rPr lang="en-GB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GB" dirty="0"/>
              </a:p>
              <a:p>
                <a:r>
                  <a:rPr lang="en-GB" i="1" dirty="0">
                    <a:latin typeface="Cambria Math" panose="02040503050406030204" pitchFamily="18" charset="0"/>
                  </a:rPr>
                  <a:t>For asset-substitution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func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GB" dirty="0"/>
              </a:p>
              <a:p>
                <a:pPr lvl="1"/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𝜁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ln</m:t>
                        </m:r>
                        <m:r>
                          <a:rPr lang="en-GB" i="1">
                            <a:latin typeface="Cambria Math" panose="02040503050406030204" pitchFamily="18" charset="0"/>
                          </a:rPr>
                          <m:t>⁡(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∈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𝐶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den>
                    </m:f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</m:sSub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func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5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1BC0B8-113F-4ADF-850E-6D8AAF3C95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73" t="-243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141A5B-0D52-4E84-B1EC-4773E7BAF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E35B453-7314-4BBD-9303-11C6BECC4B0D}" type="slidenum">
              <a:rPr lang="en-GB" altLang="en-US" smtClean="0"/>
              <a:pPr>
                <a:defRPr/>
              </a:pPr>
              <a:t>9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46353187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UoR Theme">
  <a:themeElements>
    <a:clrScheme name="LIMITLESS - Red">
      <a:dk1>
        <a:srgbClr val="50535A"/>
      </a:dk1>
      <a:lt1>
        <a:srgbClr val="FFFFFF"/>
      </a:lt1>
      <a:dk2>
        <a:srgbClr val="000000"/>
      </a:dk2>
      <a:lt2>
        <a:srgbClr val="E0E0E1"/>
      </a:lt2>
      <a:accent1>
        <a:srgbClr val="D2002E"/>
      </a:accent1>
      <a:accent2>
        <a:srgbClr val="EF7945"/>
      </a:accent2>
      <a:accent3>
        <a:srgbClr val="009A84"/>
      </a:accent3>
      <a:accent4>
        <a:srgbClr val="8ABD24"/>
      </a:accent4>
      <a:accent5>
        <a:srgbClr val="00AEEF"/>
      </a:accent5>
      <a:accent6>
        <a:srgbClr val="79679C"/>
      </a:accent6>
      <a:hlink>
        <a:srgbClr val="D2002E"/>
      </a:hlink>
      <a:folHlink>
        <a:srgbClr val="747478"/>
      </a:folHlink>
    </a:clrScheme>
    <a:fontScheme name="Custom 1">
      <a:majorFont>
        <a:latin typeface="Effra Bold"/>
        <a:ea typeface=""/>
        <a:cs typeface=""/>
      </a:majorFont>
      <a:minorFont>
        <a:latin typeface="Eff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38100">
          <a:solidFill>
            <a:schemeClr val="accent1"/>
          </a:solidFill>
        </a:ln>
      </a:spPr>
      <a:bodyPr wrap="none">
        <a:spAutoFit/>
      </a:bodyPr>
      <a:lstStyle>
        <a:defPPr>
          <a:defRPr dirty="0">
            <a:solidFill>
              <a:schemeClr val="tx2"/>
            </a:solidFill>
            <a:latin typeface="+mn-lt"/>
          </a:defRPr>
        </a:defPPr>
      </a:lstStyle>
    </a:spDef>
    <a:lnDef>
      <a:spPr bwMode="auto">
        <a:noFill/>
        <a:ln w="381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/>
      <a:lstStyle/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tx2"/>
            </a:solidFill>
            <a:latin typeface="+mn-lt"/>
          </a:defRPr>
        </a:defPPr>
      </a:lstStyle>
    </a:txDef>
  </a:objectDefaults>
  <a:extraClrSchemeLst>
    <a:extraClrScheme>
      <a:clrScheme name="UoR Theme 1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D2002E"/>
        </a:accent1>
        <a:accent2>
          <a:srgbClr val="EF7945"/>
        </a:accent2>
        <a:accent3>
          <a:srgbClr val="FFFFFF"/>
        </a:accent3>
        <a:accent4>
          <a:srgbClr val="43464C"/>
        </a:accent4>
        <a:accent5>
          <a:srgbClr val="E5AAAD"/>
        </a:accent5>
        <a:accent6>
          <a:srgbClr val="D96D3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Theme 2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EF7945"/>
        </a:accent1>
        <a:accent2>
          <a:srgbClr val="D2002E"/>
        </a:accent2>
        <a:accent3>
          <a:srgbClr val="FFFFFF"/>
        </a:accent3>
        <a:accent4>
          <a:srgbClr val="43464C"/>
        </a:accent4>
        <a:accent5>
          <a:srgbClr val="F6BEB0"/>
        </a:accent5>
        <a:accent6>
          <a:srgbClr val="BE0029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Theme 3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009A84"/>
        </a:accent1>
        <a:accent2>
          <a:srgbClr val="EF7945"/>
        </a:accent2>
        <a:accent3>
          <a:srgbClr val="FFFFFF"/>
        </a:accent3>
        <a:accent4>
          <a:srgbClr val="43464C"/>
        </a:accent4>
        <a:accent5>
          <a:srgbClr val="AACAC2"/>
        </a:accent5>
        <a:accent6>
          <a:srgbClr val="D96D3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Theme 4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8ABD24"/>
        </a:accent1>
        <a:accent2>
          <a:srgbClr val="EF7945"/>
        </a:accent2>
        <a:accent3>
          <a:srgbClr val="FFFFFF"/>
        </a:accent3>
        <a:accent4>
          <a:srgbClr val="43464C"/>
        </a:accent4>
        <a:accent5>
          <a:srgbClr val="C4DBAC"/>
        </a:accent5>
        <a:accent6>
          <a:srgbClr val="D96D3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Theme 5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00AEEF"/>
        </a:accent1>
        <a:accent2>
          <a:srgbClr val="EF7945"/>
        </a:accent2>
        <a:accent3>
          <a:srgbClr val="FFFFFF"/>
        </a:accent3>
        <a:accent4>
          <a:srgbClr val="43464C"/>
        </a:accent4>
        <a:accent5>
          <a:srgbClr val="AAD3F6"/>
        </a:accent5>
        <a:accent6>
          <a:srgbClr val="D96D3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Theme 6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79679C"/>
        </a:accent1>
        <a:accent2>
          <a:srgbClr val="EF7945"/>
        </a:accent2>
        <a:accent3>
          <a:srgbClr val="FFFFFF"/>
        </a:accent3>
        <a:accent4>
          <a:srgbClr val="43464C"/>
        </a:accent4>
        <a:accent5>
          <a:srgbClr val="BEB8CB"/>
        </a:accent5>
        <a:accent6>
          <a:srgbClr val="D96D3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Theme 7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E6007E"/>
        </a:accent1>
        <a:accent2>
          <a:srgbClr val="EF7945"/>
        </a:accent2>
        <a:accent3>
          <a:srgbClr val="FFFFFF"/>
        </a:accent3>
        <a:accent4>
          <a:srgbClr val="43464C"/>
        </a:accent4>
        <a:accent5>
          <a:srgbClr val="F0AAC0"/>
        </a:accent5>
        <a:accent6>
          <a:srgbClr val="D96D3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7177</TotalTime>
  <Words>878</Words>
  <Application>Microsoft Office PowerPoint</Application>
  <PresentationFormat>On-screen Show (16:9)</PresentationFormat>
  <Paragraphs>84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宋体</vt:lpstr>
      <vt:lpstr>AngsanaUPC</vt:lpstr>
      <vt:lpstr>Calibri</vt:lpstr>
      <vt:lpstr>Effra Light</vt:lpstr>
      <vt:lpstr>Effra Bold</vt:lpstr>
      <vt:lpstr>Cambria Math</vt:lpstr>
      <vt:lpstr>Arial</vt:lpstr>
      <vt:lpstr>Calibri Light</vt:lpstr>
      <vt:lpstr>Effra</vt:lpstr>
      <vt:lpstr>UoR Theme</vt:lpstr>
      <vt:lpstr>Office Theme</vt:lpstr>
      <vt:lpstr>Status related consumption in the sub-Saharan Africa</vt:lpstr>
      <vt:lpstr>Conspicuous consumption (recap)</vt:lpstr>
      <vt:lpstr>Can status consumption exist in sub-Saharan Africa?</vt:lpstr>
      <vt:lpstr>Visible consumption and Status-related consumption</vt:lpstr>
      <vt:lpstr>How do consumers choose  items for status?</vt:lpstr>
      <vt:lpstr>Identity and barriers</vt:lpstr>
      <vt:lpstr>Issues in empirical measurement</vt:lpstr>
      <vt:lpstr>A two state budgeting model</vt:lpstr>
      <vt:lpstr>Econometric methods  in a cross sectional analysis</vt:lpstr>
      <vt:lpstr>Results(1)</vt:lpstr>
      <vt:lpstr>Results(2)</vt:lpstr>
      <vt:lpstr>Future Directions</vt:lpstr>
      <vt:lpstr>References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jennyhunny bloom</dc:creator>
  <cp:lastModifiedBy>anuragr</cp:lastModifiedBy>
  <cp:revision>356</cp:revision>
  <cp:lastPrinted>2016-03-21T20:49:46Z</cp:lastPrinted>
  <dcterms:created xsi:type="dcterms:W3CDTF">2016-03-21T20:49:46Z</dcterms:created>
  <dcterms:modified xsi:type="dcterms:W3CDTF">2018-06-05T09:33:38Z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2057-10.1.0.5444</vt:lpwstr>
  </property>
</Properties>
</file>